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d5ffd2e9b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d5ffd2e9b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6ae4a6ccd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6ae4a6ccd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94b7e600b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94b7e600b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94b7e600b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94b7e600b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94b7e600b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94b7e600b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d625829d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d625829d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45cfbce298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45cfbce298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d5ffd2e9b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d5ffd2e9b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rgbClr val="00000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Relationship Id="rId4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1628850"/>
            <a:ext cx="8520600" cy="8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Discovering Exoplanets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9233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Fall 2019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Rachel Marra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1660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Reading Quiz: Discovering Exoplanets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547075" y="1745300"/>
            <a:ext cx="8520600" cy="252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AutoNum type="arabicPeriod"/>
            </a:pPr>
            <a:r>
              <a:rPr b="1" lang="en" sz="2800">
                <a:solidFill>
                  <a:srgbClr val="FFFFFF"/>
                </a:solidFill>
              </a:rPr>
              <a:t>What is an exoplanet?</a:t>
            </a:r>
            <a:endParaRPr b="1" sz="2800">
              <a:solidFill>
                <a:srgbClr val="FFFFFF"/>
              </a:solidFill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AutoNum type="arabicPeriod"/>
            </a:pPr>
            <a:r>
              <a:rPr b="1" lang="en" sz="2800">
                <a:solidFill>
                  <a:srgbClr val="FFFFFF"/>
                </a:solidFill>
              </a:rPr>
              <a:t>List 2 of the 3 main methods for detecting exoplanets.</a:t>
            </a:r>
            <a:endParaRPr b="1" sz="2800">
              <a:solidFill>
                <a:srgbClr val="FFFFFF"/>
              </a:solidFill>
            </a:endParaRPr>
          </a:p>
          <a:p>
            <a:pPr indent="-4064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800"/>
              <a:buAutoNum type="arabicPeriod"/>
            </a:pPr>
            <a:r>
              <a:rPr b="1" lang="en" sz="2800">
                <a:solidFill>
                  <a:srgbClr val="FFFFFF"/>
                </a:solidFill>
              </a:rPr>
              <a:t>Why are exoplanets so hard to see?</a:t>
            </a:r>
            <a:endParaRPr sz="28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9556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FFFFFF"/>
                </a:solidFill>
              </a:rPr>
              <a:t>Directions</a:t>
            </a:r>
            <a:r>
              <a:rPr lang="en" sz="1800">
                <a:solidFill>
                  <a:srgbClr val="FFFFFF"/>
                </a:solidFill>
              </a:rPr>
              <a:t>: Write your answers on a sheet of paper, make sure your name and lab section are on it and hand it in to me when you are done.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2863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Lab Schedule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285525" y="1134100"/>
            <a:ext cx="8775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Week 11: Building a Comet (Lab 10)</a:t>
            </a:r>
            <a:endParaRPr sz="2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00"/>
                </a:solidFill>
              </a:rPr>
              <a:t>Week 12: Discovering Exoplanets (Lab 11)</a:t>
            </a:r>
            <a:endParaRPr sz="2400">
              <a:solidFill>
                <a:srgbClr val="FFFF00"/>
              </a:solidFill>
            </a:endParaRPr>
          </a:p>
          <a:p>
            <a:pPr indent="0" lvl="0" marL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Week 13: No Lab This Week</a:t>
            </a:r>
            <a:endParaRPr sz="24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Week 14: No Lab This Week (Thanksgiving Break)</a:t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exoplanets?</a:t>
            </a:r>
            <a:endParaRPr/>
          </a:p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311700" y="1152475"/>
            <a:ext cx="5319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Planets that are outside of our solar system (planets orbiting another star)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There are many different types of exoplanets depending on size of planet, size of the host star and the distance from host star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We can detect them using 3 main methods: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b="1" lang="en">
                <a:solidFill>
                  <a:schemeClr val="dk1"/>
                </a:solidFill>
              </a:rPr>
              <a:t>Direct Detection</a:t>
            </a:r>
            <a:endParaRPr b="1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Transit Method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Radial Velocity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descr="Image result for exoplanets" id="75" name="Google Shape;7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4887751" y="860700"/>
            <a:ext cx="5142924" cy="3422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268100" y="225688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 Method</a:t>
            </a:r>
            <a:endParaRPr/>
          </a:p>
        </p:txBody>
      </p:sp>
      <p:pic>
        <p:nvPicPr>
          <p:cNvPr descr="http://astronomyonline.org/Exoplanets/Images/transit%20diagram.gif" id="81" name="Google Shape;8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3000" y="1425075"/>
            <a:ext cx="4355700" cy="27223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7"/>
          <p:cNvSpPr txBox="1"/>
          <p:nvPr/>
        </p:nvSpPr>
        <p:spPr>
          <a:xfrm>
            <a:off x="330250" y="977225"/>
            <a:ext cx="3957900" cy="36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If an exoplanet crosses in front of its host star, it will block some of the light from the star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How much light gets blocked depends on the size of the planet, and its distance from the star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This change in total brightness of the star can be measured from its light curve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title"/>
          </p:nvPr>
        </p:nvSpPr>
        <p:spPr>
          <a:xfrm>
            <a:off x="311700" y="1573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Radial Velocity Method: Center of Mass</a:t>
            </a:r>
            <a:endParaRPr/>
          </a:p>
        </p:txBody>
      </p:sp>
      <p:sp>
        <p:nvSpPr>
          <p:cNvPr id="88" name="Google Shape;88;p18"/>
          <p:cNvSpPr txBox="1"/>
          <p:nvPr>
            <p:ph idx="1" type="body"/>
          </p:nvPr>
        </p:nvSpPr>
        <p:spPr>
          <a:xfrm>
            <a:off x="204150" y="593300"/>
            <a:ext cx="6121200" cy="44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The planets in our solar system do not orbit the sun, they orbit the center of mass of the solar system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An orbiting planet(s) makes the center of mass not in the center of the star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The star will have a </a:t>
            </a:r>
            <a:r>
              <a:rPr lang="en" u="sng">
                <a:solidFill>
                  <a:srgbClr val="FFFF00"/>
                </a:solidFill>
              </a:rPr>
              <a:t>reflux velocity</a:t>
            </a:r>
            <a:r>
              <a:rPr lang="en">
                <a:solidFill>
                  <a:schemeClr val="dk1"/>
                </a:solidFill>
              </a:rPr>
              <a:t> that defines how fast the star is moving around the center of mass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The size of the reflux velocity tells us about the mass of the planet 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descr="http://solar-center.stanford.edu/images/center-mass.jpg" id="89" name="Google Shape;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21500" y="1445100"/>
            <a:ext cx="2749725" cy="13939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center of mass of the solar system" id="90" name="Google Shape;90;p18"/>
          <p:cNvPicPr preferRelativeResize="0"/>
          <p:nvPr/>
        </p:nvPicPr>
        <p:blipFill rotWithShape="1">
          <a:blip r:embed="rId4">
            <a:alphaModFix/>
          </a:blip>
          <a:srcRect b="4233" l="31353" r="30980" t="25084"/>
          <a:stretch/>
        </p:blipFill>
        <p:spPr>
          <a:xfrm>
            <a:off x="6398000" y="1017725"/>
            <a:ext cx="2580476" cy="3635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Lab</a:t>
            </a:r>
            <a:endParaRPr/>
          </a:p>
        </p:txBody>
      </p:sp>
      <p:sp>
        <p:nvSpPr>
          <p:cNvPr id="96" name="Google Shape;96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u="sng">
                <a:solidFill>
                  <a:schemeClr val="dk1"/>
                </a:solidFill>
              </a:rPr>
              <a:t>Exercise 1:</a:t>
            </a:r>
            <a:r>
              <a:rPr lang="en">
                <a:solidFill>
                  <a:schemeClr val="dk1"/>
                </a:solidFill>
              </a:rPr>
              <a:t> calculate the area of Sun, Jupiter, and Earth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u="sng">
                <a:solidFill>
                  <a:schemeClr val="dk1"/>
                </a:solidFill>
              </a:rPr>
              <a:t>Exercise 2:</a:t>
            </a:r>
            <a:r>
              <a:rPr lang="en">
                <a:solidFill>
                  <a:schemeClr val="dk1"/>
                </a:solidFill>
              </a:rPr>
              <a:t> Estimate how much sunlight Earth and Jupiter block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u="sng">
                <a:solidFill>
                  <a:srgbClr val="FFFF00"/>
                </a:solidFill>
              </a:rPr>
              <a:t>Exercise 3:</a:t>
            </a:r>
            <a:r>
              <a:rPr lang="en">
                <a:solidFill>
                  <a:schemeClr val="dk1"/>
                </a:solidFill>
              </a:rPr>
              <a:t> simulate an exoplanet transit and plot the resulting light curves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u="sng">
                <a:solidFill>
                  <a:srgbClr val="FFFF00"/>
                </a:solidFill>
              </a:rPr>
              <a:t>Exercise 4:</a:t>
            </a:r>
            <a:r>
              <a:rPr lang="en">
                <a:solidFill>
                  <a:schemeClr val="dk1"/>
                </a:solidFill>
              </a:rPr>
              <a:t> determine the center of mass for a two body system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u="sng">
                <a:solidFill>
                  <a:schemeClr val="dk1"/>
                </a:solidFill>
              </a:rPr>
              <a:t>Exercise 5:</a:t>
            </a:r>
            <a:r>
              <a:rPr lang="en">
                <a:solidFill>
                  <a:schemeClr val="dk1"/>
                </a:solidFill>
              </a:rPr>
              <a:t> calculate the sun’s reflux velocity due to Earth and Jupiter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Char char="●"/>
            </a:pPr>
            <a:r>
              <a:rPr lang="en" u="sng">
                <a:solidFill>
                  <a:srgbClr val="FFFF00"/>
                </a:solidFill>
              </a:rPr>
              <a:t>Exercise 6:</a:t>
            </a:r>
            <a:r>
              <a:rPr lang="en">
                <a:solidFill>
                  <a:schemeClr val="dk1"/>
                </a:solidFill>
              </a:rPr>
              <a:t> determine the average velocity of someone walking and running to compare to the reflux velocity of the sun (due to Earth’s mass)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 these 3 questions on the back of you lab</a:t>
            </a:r>
            <a:endParaRPr/>
          </a:p>
        </p:txBody>
      </p:sp>
      <p:sp>
        <p:nvSpPr>
          <p:cNvPr id="102" name="Google Shape;102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Does at least one person in your group have a laptop that they can bring to class next Thursday?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What have you done so far for your project? Have you started it yet?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Is there some part of the project that your team has been struggling with? If so, what is it?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>
            <p:ph type="title"/>
          </p:nvPr>
        </p:nvSpPr>
        <p:spPr>
          <a:xfrm>
            <a:off x="311700" y="212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Radial Velocity Method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21"/>
          <p:cNvSpPr txBox="1"/>
          <p:nvPr>
            <p:ph idx="1" type="body"/>
          </p:nvPr>
        </p:nvSpPr>
        <p:spPr>
          <a:xfrm>
            <a:off x="154775" y="784900"/>
            <a:ext cx="8520600" cy="8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160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Measure the radial part of the reflux velocity: how fast the star is moving towards or away from us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descr="http://www-inst.eecs.berkeley.edu/~eegsa/or/images/music1.png" id="109" name="Google Shape;109;p21"/>
          <p:cNvPicPr preferRelativeResize="0"/>
          <p:nvPr/>
        </p:nvPicPr>
        <p:blipFill rotWithShape="1">
          <a:blip r:embed="rId3">
            <a:alphaModFix/>
          </a:blip>
          <a:srcRect b="3374" l="4232" r="2535" t="8067"/>
          <a:stretch/>
        </p:blipFill>
        <p:spPr>
          <a:xfrm>
            <a:off x="530800" y="1777775"/>
            <a:ext cx="4219401" cy="30062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creenshot.png" id="110" name="Google Shape;110;p21"/>
          <p:cNvPicPr preferRelativeResize="0"/>
          <p:nvPr/>
        </p:nvPicPr>
        <p:blipFill rotWithShape="1">
          <a:blip r:embed="rId4">
            <a:alphaModFix/>
          </a:blip>
          <a:srcRect b="4785" l="20918" r="28975" t="15047"/>
          <a:stretch/>
        </p:blipFill>
        <p:spPr>
          <a:xfrm>
            <a:off x="5258975" y="1572700"/>
            <a:ext cx="3416400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